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4" r:id="rId7"/>
    <p:sldId id="263" r:id="rId8"/>
    <p:sldId id="262" r:id="rId9"/>
    <p:sldId id="270" r:id="rId10"/>
    <p:sldId id="271" r:id="rId11"/>
    <p:sldId id="269" r:id="rId12"/>
    <p:sldId id="272" r:id="rId13"/>
    <p:sldId id="265" r:id="rId14"/>
    <p:sldId id="266" r:id="rId15"/>
    <p:sldId id="267" r:id="rId16"/>
    <p:sldId id="268" r:id="rId17"/>
    <p:sldId id="273" r:id="rId18"/>
    <p:sldId id="274" r:id="rId19"/>
    <p:sldId id="279" r:id="rId20"/>
    <p:sldId id="275" r:id="rId21"/>
    <p:sldId id="280" r:id="rId22"/>
    <p:sldId id="276" r:id="rId23"/>
    <p:sldId id="277" r:id="rId24"/>
    <p:sldId id="278" r:id="rId25"/>
    <p:sldId id="259" r:id="rId26"/>
  </p:sldIdLst>
  <p:sldSz cx="9144000" cy="5143500" type="screen16x9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45D"/>
    <a:srgbClr val="23AAE1"/>
    <a:srgbClr val="A7D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6" d="100"/>
          <a:sy n="146" d="100"/>
        </p:scale>
        <p:origin x="49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FACD-A00D-4133-AD6E-AF5F59915BCD}" type="datetimeFigureOut">
              <a:rPr lang="ro-RO" smtClean="0"/>
              <a:t>20.01.2021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597819"/>
            <a:ext cx="5328592" cy="284613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26245D"/>
                </a:solidFill>
                <a:latin typeface="Trebuchet MS" pitchFamily="34" charset="0"/>
              </a:rPr>
              <a:t>Supersite-ul </a:t>
            </a:r>
            <a:br>
              <a:rPr lang="en-US" sz="4000" b="1" dirty="0">
                <a:solidFill>
                  <a:srgbClr val="26245D"/>
                </a:solidFill>
                <a:latin typeface="Trebuchet MS" pitchFamily="34" charset="0"/>
              </a:rPr>
            </a:br>
            <a:r>
              <a:rPr lang="en-US" sz="4000" b="1" dirty="0">
                <a:solidFill>
                  <a:srgbClr val="26245D"/>
                </a:solidFill>
                <a:latin typeface="Trebuchet MS" pitchFamily="34" charset="0"/>
              </a:rPr>
              <a:t>Delt</a:t>
            </a:r>
            <a:r>
              <a:rPr lang="ro-RO" sz="4000" b="1" dirty="0">
                <a:solidFill>
                  <a:srgbClr val="26245D"/>
                </a:solidFill>
                <a:latin typeface="Trebuchet MS" pitchFamily="34" charset="0"/>
              </a:rPr>
              <a:t>a</a:t>
            </a:r>
            <a:r>
              <a:rPr lang="en-US" sz="4000" b="1" dirty="0">
                <a:solidFill>
                  <a:srgbClr val="26245D"/>
                </a:solidFill>
                <a:latin typeface="Trebuchet MS" pitchFamily="34" charset="0"/>
              </a:rPr>
              <a:t> </a:t>
            </a:r>
            <a:r>
              <a:rPr lang="en-US" sz="4000" b="1" dirty="0" err="1">
                <a:solidFill>
                  <a:srgbClr val="26245D"/>
                </a:solidFill>
                <a:latin typeface="Trebuchet MS" pitchFamily="34" charset="0"/>
              </a:rPr>
              <a:t>Dunării</a:t>
            </a:r>
            <a:br>
              <a:rPr lang="en-US" sz="4000" b="1" dirty="0">
                <a:solidFill>
                  <a:srgbClr val="26245D"/>
                </a:solidFill>
                <a:latin typeface="Trebuchet MS" pitchFamily="34" charset="0"/>
              </a:rPr>
            </a:br>
            <a:br>
              <a:rPr lang="en-US" sz="4000" b="1" dirty="0">
                <a:solidFill>
                  <a:srgbClr val="26245D"/>
                </a:solidFill>
                <a:latin typeface="Trebuchet MS" pitchFamily="34" charset="0"/>
              </a:rPr>
            </a:br>
            <a:r>
              <a:rPr lang="en-US" sz="2700" b="1" dirty="0">
                <a:solidFill>
                  <a:srgbClr val="26245D"/>
                </a:solidFill>
                <a:latin typeface="Trebuchet MS" pitchFamily="34" charset="0"/>
              </a:rPr>
              <a:t>Conf. Dr. </a:t>
            </a:r>
            <a:r>
              <a:rPr lang="ro-RO" sz="2700" b="1" dirty="0">
                <a:solidFill>
                  <a:srgbClr val="26245D"/>
                </a:solidFill>
                <a:latin typeface="Trebuchet MS" pitchFamily="34" charset="0"/>
              </a:rPr>
              <a:t>Ing. </a:t>
            </a:r>
            <a:r>
              <a:rPr lang="en-US" sz="2700" b="1" dirty="0">
                <a:solidFill>
                  <a:srgbClr val="26245D"/>
                </a:solidFill>
                <a:latin typeface="Trebuchet MS" pitchFamily="34" charset="0"/>
              </a:rPr>
              <a:t>Viorel Gh. Ungureanu</a:t>
            </a:r>
            <a:br>
              <a:rPr lang="ro-RO" sz="2700" b="1" dirty="0">
                <a:solidFill>
                  <a:srgbClr val="26245D"/>
                </a:solidFill>
                <a:latin typeface="Trebuchet MS" pitchFamily="34" charset="0"/>
              </a:rPr>
            </a:br>
            <a:r>
              <a:rPr lang="ro-RO" sz="2700" b="1" dirty="0" err="1">
                <a:solidFill>
                  <a:srgbClr val="26245D"/>
                </a:solidFill>
                <a:latin typeface="Trebuchet MS" pitchFamily="34" charset="0"/>
              </a:rPr>
              <a:t>GeoEcoMar</a:t>
            </a:r>
            <a:r>
              <a:rPr lang="ro-RO" sz="2700" b="1" dirty="0">
                <a:solidFill>
                  <a:srgbClr val="26245D"/>
                </a:solidFill>
                <a:latin typeface="Trebuchet MS" pitchFamily="34" charset="0"/>
              </a:rPr>
              <a:t> București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6635080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Stații de teren – localizare și rol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842" y="1556792"/>
            <a:ext cx="2602632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2200" dirty="0"/>
              <a:t>Hub Murighiol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200" dirty="0"/>
              <a:t>Chilia Veche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200" dirty="0"/>
              <a:t>Tulcea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200" dirty="0"/>
              <a:t>Sulina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200" dirty="0"/>
              <a:t>Sf. Gheorghe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200" dirty="0"/>
              <a:t>Jurilovca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200" dirty="0"/>
              <a:t>Grindu</a:t>
            </a:r>
          </a:p>
          <a:p>
            <a:pPr algn="just"/>
            <a:endParaRPr lang="ro-RO" sz="2200" dirty="0">
              <a:solidFill>
                <a:srgbClr val="26245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9E8486-4635-49E5-B6CB-58E1C9D06E73}"/>
              </a:ext>
            </a:extLst>
          </p:cNvPr>
          <p:cNvSpPr txBox="1">
            <a:spLocks/>
          </p:cNvSpPr>
          <p:nvPr/>
        </p:nvSpPr>
        <p:spPr>
          <a:xfrm>
            <a:off x="3491880" y="1556792"/>
            <a:ext cx="5544616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o-RO" sz="1600" dirty="0"/>
              <a:t>vor oferi suport logistic de teren (ambarcațiune, echipament de măsurători de teren) echipelor de cercetători și studenți;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o-RO" sz="1600" dirty="0"/>
              <a:t>vor fi prevăzute cu spații de prelucrare preliminară a probelor de apă, sedimente și </a:t>
            </a:r>
            <a:r>
              <a:rPr lang="ro-RO" sz="1600" dirty="0" err="1"/>
              <a:t>biota</a:t>
            </a:r>
            <a:r>
              <a:rPr lang="ro-RO" sz="1600" dirty="0"/>
              <a:t> precum și de păstrare și conservare a acestora (laboratoare);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o-RO" sz="1600" dirty="0"/>
              <a:t>vor asigura mentenanța senzorilor și a echipamentelor ce vor fi amplasate în punctele de observație arondate;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o-RO" sz="1600" dirty="0"/>
              <a:t>vor colecta datele transmise de senzorii online și le vor retransmite către Centrul de date DANUBIUS;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o-RO" sz="1600" dirty="0"/>
              <a:t>vor constitui baza de la care vor fi făcute măsurătorile și probările periodice din punctele de observație. </a:t>
            </a:r>
          </a:p>
        </p:txBody>
      </p:sp>
    </p:spTree>
    <p:extLst>
      <p:ext uri="{BB962C8B-B14F-4D97-AF65-F5344CB8AC3E}">
        <p14:creationId xmlns:p14="http://schemas.microsoft.com/office/powerpoint/2010/main" val="237045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3239"/>
            <a:ext cx="2602632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Stații de teren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7B0039-681C-4EDA-A51A-336E94C9D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37484"/>
              </p:ext>
            </p:extLst>
          </p:nvPr>
        </p:nvGraphicFramePr>
        <p:xfrm>
          <a:off x="539552" y="987574"/>
          <a:ext cx="7273017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308376">
                  <a:extLst>
                    <a:ext uri="{9D8B030D-6E8A-4147-A177-3AD203B41FA5}">
                      <a16:colId xmlns:a16="http://schemas.microsoft.com/office/drawing/2014/main" val="3841824318"/>
                    </a:ext>
                  </a:extLst>
                </a:gridCol>
                <a:gridCol w="676391">
                  <a:extLst>
                    <a:ext uri="{9D8B030D-6E8A-4147-A177-3AD203B41FA5}">
                      <a16:colId xmlns:a16="http://schemas.microsoft.com/office/drawing/2014/main" val="3449138554"/>
                    </a:ext>
                  </a:extLst>
                </a:gridCol>
                <a:gridCol w="1377509">
                  <a:extLst>
                    <a:ext uri="{9D8B030D-6E8A-4147-A177-3AD203B41FA5}">
                      <a16:colId xmlns:a16="http://schemas.microsoft.com/office/drawing/2014/main" val="1266817289"/>
                    </a:ext>
                  </a:extLst>
                </a:gridCol>
                <a:gridCol w="2071355">
                  <a:extLst>
                    <a:ext uri="{9D8B030D-6E8A-4147-A177-3AD203B41FA5}">
                      <a16:colId xmlns:a16="http://schemas.microsoft.com/office/drawing/2014/main" val="2421187694"/>
                    </a:ext>
                  </a:extLst>
                </a:gridCol>
                <a:gridCol w="2839386">
                  <a:extLst>
                    <a:ext uri="{9D8B030D-6E8A-4147-A177-3AD203B41FA5}">
                      <a16:colId xmlns:a16="http://schemas.microsoft.com/office/drawing/2014/main" val="1342946195"/>
                    </a:ext>
                  </a:extLst>
                </a:gridCol>
              </a:tblGrid>
              <a:tr h="242434">
                <a:tc>
                  <a:txBody>
                    <a:bodyPr/>
                    <a:lstStyle/>
                    <a:p>
                      <a:pPr algn="ct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Nr crt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Stația de teren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Suprafața de teren alocată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Categoria de folosință a terenului/ construcțiilor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39750"/>
                  </a:ext>
                </a:extLst>
              </a:tr>
              <a:tr h="121217">
                <a:tc>
                  <a:txBody>
                    <a:bodyPr/>
                    <a:lstStyle/>
                    <a:p>
                      <a:pPr algn="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Murighiol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2598"/>
                  </a:ext>
                </a:extLst>
              </a:tr>
              <a:tr h="363651">
                <a:tc>
                  <a:txBody>
                    <a:bodyPr/>
                    <a:lstStyle/>
                    <a:p>
                      <a:pPr algn="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Chilia Veche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1013mp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T4, A 58, nr cadastral 30723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Intravilan, arabil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HCL nr. 47/30.10.2018</a:t>
                      </a: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Consiliului Local Chilia Veche privind darea în administrare și exploatare a imobilului teren către </a:t>
                      </a: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GEOECOMAR</a:t>
                      </a: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 o perioadă de 49 ani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21819"/>
                  </a:ext>
                </a:extLst>
              </a:tr>
              <a:tr h="363651">
                <a:tc>
                  <a:txBody>
                    <a:bodyPr/>
                    <a:lstStyle/>
                    <a:p>
                      <a:pPr algn="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Tulcea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900mp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UAT Tulcea, suburbia Tudor Vladimirescu, nr cadastral 44170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HCL nr. 302/25.10.2018</a:t>
                      </a: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Consiliului Local Tulcea privind darea în folosință gratuită către </a:t>
                      </a: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INCDDD</a:t>
                      </a: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membru în consorțiul proiectului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79882"/>
                  </a:ext>
                </a:extLst>
              </a:tr>
              <a:tr h="606085">
                <a:tc>
                  <a:txBody>
                    <a:bodyPr/>
                    <a:lstStyle/>
                    <a:p>
                      <a:pPr algn="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Sulina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Intravilan, Sulina; str. A II-a, nr. 35, nr cadastral 30053; construcții administrative și social culturale(suprafața din acte 398mp, măsurată 281mp)/ construcții anexă (suprafața din acte și măsurată 17mp)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Protocol de colaborare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și utilizare în comun a infrastructurii de cercetare încheiat între </a:t>
                      </a:r>
                      <a:r>
                        <a:rPr lang="ro-RO" sz="8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Institul</a:t>
                      </a:r>
                      <a:r>
                        <a:rPr lang="ro-R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Biologie și Institutul de Geodinamică Sabba </a:t>
                      </a:r>
                      <a:r>
                        <a:rPr lang="ro-RO" sz="8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Stefanescu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membru în consorțiul proiectului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9057"/>
                  </a:ext>
                </a:extLst>
              </a:tr>
              <a:tr h="484868">
                <a:tc>
                  <a:txBody>
                    <a:bodyPr/>
                    <a:lstStyle/>
                    <a:p>
                      <a:pPr algn="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Sf. Gheorghe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700mp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T19, Hs 458/4,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nr. cadastral 30682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Intravilan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Folosinta actuala: Hs – “ape statatoare”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HCL nr. 72/23.10.2018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Consiliului Local Sf. Gheorghe privind darea în administrare pe o perioadă de 49 ani  a imobilului teren către 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GEOECOMAR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1425"/>
                  </a:ext>
                </a:extLst>
              </a:tr>
              <a:tr h="484868">
                <a:tc>
                  <a:txBody>
                    <a:bodyPr/>
                    <a:lstStyle/>
                    <a:p>
                      <a:pPr algn="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Jurilovca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1453mp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Str. Istria nr.8, F12 intravilan, T2, A556, 556/2, nr. cad. 33685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Intravilan/  arabil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HCL nr. 103/26.10.2018</a:t>
                      </a: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Consiliului Local Jurilovca privind darea în folosință gratuită pe o perioadă de 99 ani a unei suprafețe către </a:t>
                      </a: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GEOECOMAR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05518"/>
                  </a:ext>
                </a:extLst>
              </a:tr>
              <a:tr h="727302">
                <a:tc>
                  <a:txBody>
                    <a:bodyPr/>
                    <a:lstStyle/>
                    <a:p>
                      <a:pPr algn="r"/>
                      <a:r>
                        <a:rPr lang="ro-RO" sz="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Grindu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1350mp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Strada Viorelelor nr. 1A, T7, P-N110/1, nr. cadastral 30638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Intravilan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Folosinta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actuala: zona de protective aferenta digului (DJ222M), conform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incadrarii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cadastrale si teren aferent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constructiilor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ce deservesc imobilul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Primarie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(serviciul public de apa, cherhana,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statie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hidrometrica,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instalatii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infrastructura)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Domeniu privat al comunei Grindu,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încredinţat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 titlu gratuit pe o perioadă de 99 de ani către Institutului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Naţional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Cercetare Dezvoltare pentru Geologie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Geoecologie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Marină - </a:t>
                      </a:r>
                      <a:r>
                        <a:rPr lang="ro-R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GEOECOMAR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conform </a:t>
                      </a:r>
                      <a:r>
                        <a:rPr lang="ro-R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HCL Grindu nr. 50/26.11.2018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33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7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139702"/>
            <a:ext cx="4752528" cy="64807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CAPITOL </a:t>
            </a:r>
            <a:r>
              <a:rPr lang="ro-RO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1840" y="2859782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26245D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Puncte de observație</a:t>
            </a:r>
          </a:p>
        </p:txBody>
      </p:sp>
    </p:spTree>
    <p:extLst>
      <p:ext uri="{BB962C8B-B14F-4D97-AF65-F5344CB8AC3E}">
        <p14:creationId xmlns:p14="http://schemas.microsoft.com/office/powerpoint/2010/main" val="291848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2796"/>
            <a:ext cx="3538736" cy="569218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Puncte de observație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EDB758-CF36-4C4C-9A40-40A162853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82380"/>
              </p:ext>
            </p:extLst>
          </p:nvPr>
        </p:nvGraphicFramePr>
        <p:xfrm>
          <a:off x="323528" y="874708"/>
          <a:ext cx="3240360" cy="3722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415">
                  <a:extLst>
                    <a:ext uri="{9D8B030D-6E8A-4147-A177-3AD203B41FA5}">
                      <a16:colId xmlns:a16="http://schemas.microsoft.com/office/drawing/2014/main" val="3585162555"/>
                    </a:ext>
                  </a:extLst>
                </a:gridCol>
                <a:gridCol w="534737">
                  <a:extLst>
                    <a:ext uri="{9D8B030D-6E8A-4147-A177-3AD203B41FA5}">
                      <a16:colId xmlns:a16="http://schemas.microsoft.com/office/drawing/2014/main" val="1083701590"/>
                    </a:ext>
                  </a:extLst>
                </a:gridCol>
                <a:gridCol w="646926">
                  <a:extLst>
                    <a:ext uri="{9D8B030D-6E8A-4147-A177-3AD203B41FA5}">
                      <a16:colId xmlns:a16="http://schemas.microsoft.com/office/drawing/2014/main" val="855908699"/>
                    </a:ext>
                  </a:extLst>
                </a:gridCol>
                <a:gridCol w="1039175">
                  <a:extLst>
                    <a:ext uri="{9D8B030D-6E8A-4147-A177-3AD203B41FA5}">
                      <a16:colId xmlns:a16="http://schemas.microsoft.com/office/drawing/2014/main" val="1951748642"/>
                    </a:ext>
                  </a:extLst>
                </a:gridCol>
                <a:gridCol w="646107">
                  <a:extLst>
                    <a:ext uri="{9D8B030D-6E8A-4147-A177-3AD203B41FA5}">
                      <a16:colId xmlns:a16="http://schemas.microsoft.com/office/drawing/2014/main" val="2180468176"/>
                    </a:ext>
                  </a:extLst>
                </a:gridCol>
              </a:tblGrid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Nr. </a:t>
                      </a:r>
                      <a:r>
                        <a:rPr lang="en-US" sz="600" dirty="0" err="1">
                          <a:effectLst/>
                        </a:rPr>
                        <a:t>Crt</a:t>
                      </a:r>
                      <a:r>
                        <a:rPr lang="en-US" sz="600" dirty="0">
                          <a:effectLst/>
                        </a:rPr>
                        <a:t>.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ST/PO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Denumire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Amplasament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Structura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68459972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b="1" dirty="0" err="1">
                          <a:solidFill>
                            <a:srgbClr val="FF0000"/>
                          </a:solidFill>
                          <a:effectLst/>
                        </a:rPr>
                        <a:t>Grindu</a:t>
                      </a:r>
                      <a:endParaRPr lang="en-GB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 Grindu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intravilan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cladire noua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928215322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 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Grindu_1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Pod Braila - Brat Dunarea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4064473537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 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Grindu_2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Raul Siret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299139370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 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Grindu_3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Grindu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437680282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 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Grindu_4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Raul Prut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527477328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 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Grindu_5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aval Raul Prut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02242474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b="1" dirty="0" err="1">
                          <a:solidFill>
                            <a:srgbClr val="FF0000"/>
                          </a:solidFill>
                          <a:effectLst/>
                        </a:rPr>
                        <a:t>Jurilovca</a:t>
                      </a:r>
                      <a:endParaRPr lang="en-GB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 Jurilovca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intravilan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cladire noua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161062290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Portita_1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Canton Apele Romane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42737109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FP Portita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Canton Apele Romane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foraj piezo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348919896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Portita_2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Marea Neagra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baliza costiera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488433366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Periboina_1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ecluza Periboina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132985930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FP Periboina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ecluza Periboina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foraj piezo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646399666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Edighiol_1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ecluza Edighiol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336400729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FP Edighiol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ecluza Edighiol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foraj piezo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505882863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Edighiol_2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Marea Neagra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baliza costiera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883754109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Tulcea</a:t>
                      </a:r>
                      <a:endParaRPr lang="en-GB" sz="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 Tulcea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intravilan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cladire noua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457839964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Tulcea_1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bratul Tulcea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4241105153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Ceatal-SfGh_1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Bratul Tulcea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299113116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Ceatal-SfGh_2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Bratul Sfantu Gheorghe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455752924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Ceatal-SfGh_3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Bratul Sulina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541354887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Ceatal-Izmail_1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Dunare amonte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339822192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19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Ceatal-Izmail_2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Tulcea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830742334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Ceatal-Izmail_3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Chilia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644038549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Pardina_1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Chilia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601874011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Sf. Gheorghe</a:t>
                      </a:r>
                      <a:endParaRPr lang="en-GB" sz="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 Sf. Gheorghe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intravilan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cladire noua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400245923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SfGheorghe_1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Sf Gheorghe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230593996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SfGheorghe_2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Garla Turcului (canton ARBDD)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 + ICOS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544927064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SfGheorghe_3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Far Vechi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354967374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SfGheorghe_4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Ciotic (Melea)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geamandura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98287267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SfGheorghe_5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Canal Central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985901146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PO6 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FP SfGheorghe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mal drept brat Sf Gheorghe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 err="1">
                          <a:effectLst/>
                        </a:rPr>
                        <a:t>foraj</a:t>
                      </a:r>
                      <a:r>
                        <a:rPr lang="en-US" sz="600" dirty="0">
                          <a:effectLst/>
                        </a:rPr>
                        <a:t> piezo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344457905"/>
                  </a:ext>
                </a:extLst>
              </a:tr>
              <a:tr h="1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38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PO7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 err="1">
                          <a:effectLst/>
                        </a:rPr>
                        <a:t>SfGhe</a:t>
                      </a:r>
                      <a:r>
                        <a:rPr lang="en-US" sz="600" dirty="0">
                          <a:effectLst/>
                        </a:rPr>
                        <a:t>._</a:t>
                      </a:r>
                      <a:r>
                        <a:rPr lang="en-US" sz="600" dirty="0" err="1">
                          <a:effectLst/>
                        </a:rPr>
                        <a:t>Costier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 err="1">
                          <a:effectLst/>
                        </a:rPr>
                        <a:t>Marea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Neagra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 err="1">
                          <a:effectLst/>
                        </a:rPr>
                        <a:t>baliza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costiera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6241305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DFC439-B929-490D-9E7A-3F4C3C53E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85090"/>
              </p:ext>
            </p:extLst>
          </p:nvPr>
        </p:nvGraphicFramePr>
        <p:xfrm>
          <a:off x="4427984" y="874709"/>
          <a:ext cx="3240360" cy="3024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028462380"/>
                    </a:ext>
                  </a:extLst>
                </a:gridCol>
                <a:gridCol w="578632">
                  <a:extLst>
                    <a:ext uri="{9D8B030D-6E8A-4147-A177-3AD203B41FA5}">
                      <a16:colId xmlns:a16="http://schemas.microsoft.com/office/drawing/2014/main" val="3672886925"/>
                    </a:ext>
                  </a:extLst>
                </a:gridCol>
                <a:gridCol w="647246">
                  <a:extLst>
                    <a:ext uri="{9D8B030D-6E8A-4147-A177-3AD203B41FA5}">
                      <a16:colId xmlns:a16="http://schemas.microsoft.com/office/drawing/2014/main" val="2601017250"/>
                    </a:ext>
                  </a:extLst>
                </a:gridCol>
                <a:gridCol w="1008021">
                  <a:extLst>
                    <a:ext uri="{9D8B030D-6E8A-4147-A177-3AD203B41FA5}">
                      <a16:colId xmlns:a16="http://schemas.microsoft.com/office/drawing/2014/main" val="300555882"/>
                    </a:ext>
                  </a:extLst>
                </a:gridCol>
                <a:gridCol w="646421">
                  <a:extLst>
                    <a:ext uri="{9D8B030D-6E8A-4147-A177-3AD203B41FA5}">
                      <a16:colId xmlns:a16="http://schemas.microsoft.com/office/drawing/2014/main" val="1698106298"/>
                    </a:ext>
                  </a:extLst>
                </a:gridCol>
              </a:tblGrid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Nr. Crt.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ST/PO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Denumire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 dirty="0" err="1">
                          <a:effectLst/>
                        </a:rPr>
                        <a:t>Amplasament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Structura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3444306190"/>
                  </a:ext>
                </a:extLst>
              </a:tr>
              <a:tr h="180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Murighiol</a:t>
                      </a:r>
                      <a:endParaRPr lang="en-GB" sz="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@HUB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intravilan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cladire HUB + EPOS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2861668204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Canal Dunavat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3061618885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SfGhe_aval Dunavat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993021777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 err="1">
                          <a:effectLst/>
                        </a:rPr>
                        <a:t>Meandru</a:t>
                      </a:r>
                      <a:r>
                        <a:rPr lang="en-US" sz="600" dirty="0">
                          <a:effectLst/>
                        </a:rPr>
                        <a:t> 2_Est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3198281032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Cut off 2_Est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3279463441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Murighiol_5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Perivolovca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1070497258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Sf Gheorghe aval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940138278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Braf Sf Ghe. am. Cut off 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2375119420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29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Meandru 1_Est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1731553421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Murighiol_9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Cut off 1_Est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3456646971"/>
                  </a:ext>
                </a:extLst>
              </a:tr>
              <a:tr h="180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Dunavat-Razelm_1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Canal Dunavat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372714958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Sulina</a:t>
                      </a:r>
                      <a:endParaRPr lang="en-GB" sz="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 Sulina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intravilan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cladire Stationar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205282301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39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Sulina_1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Sulina amonte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3189457999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Sulina_2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Canal Busurca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661406733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Sulina_3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Sulina Statie Meteo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1343647654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Sulina_4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Musura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geamandura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1268899398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Sulina_5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Marea Neagra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baliza costiera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499337381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44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FP </a:t>
                      </a:r>
                      <a:r>
                        <a:rPr lang="en-US" sz="600" dirty="0" err="1">
                          <a:effectLst/>
                        </a:rPr>
                        <a:t>Sulina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Sulina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foraj piezo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1525762621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Crisan_1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Sulina+Dunarea Veche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1499616257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Crisan_2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Canal Caraorman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container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1739399296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Caraorman_1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Canal Caraorman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 + ICOS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2483189943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Caraorman_2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Lac Puiu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687532449"/>
                  </a:ext>
                </a:extLst>
              </a:tr>
              <a:tr h="180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49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FP Letea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Nord Padurea Letea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foraj piezo + EPOS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2514002262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Chilia</a:t>
                      </a:r>
                      <a:r>
                        <a:rPr lang="en-US" sz="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Veche</a:t>
                      </a:r>
                      <a:endParaRPr lang="en-GB" sz="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ST Chilia Veche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intravilan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cladire noua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529111770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50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Periprava_1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Chilia - Periprava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672341568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51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Chilia-Veche_2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Tataru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Ponton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2610030622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52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PO3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Chilia-Veche_1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>
                          <a:effectLst/>
                        </a:rPr>
                        <a:t>brat Chilia - Chilia Veche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600" dirty="0">
                          <a:effectLst/>
                        </a:rPr>
                        <a:t>ponton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8" marR="54548" marT="0" marB="0" anchor="b"/>
                </a:tc>
                <a:extLst>
                  <a:ext uri="{0D108BD9-81ED-4DB2-BD59-A6C34878D82A}">
                    <a16:rowId xmlns:a16="http://schemas.microsoft.com/office/drawing/2014/main" val="7619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7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17075"/>
            <a:ext cx="7283152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Puncte de observație de tip 1 - Containere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347614"/>
            <a:ext cx="5112568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Incintă închisă ce </a:t>
            </a:r>
            <a:r>
              <a:rPr lang="ro-RO" sz="2200" dirty="0" err="1"/>
              <a:t>contine</a:t>
            </a:r>
            <a:r>
              <a:rPr lang="ro-RO" sz="2200" dirty="0"/>
              <a:t> toate echipamentele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Conectare la curent, panouri solare și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Securizate și monitorizate cu senzori de proximitate, lumini perimetrale si supraveghere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Amplasare preponderent pe pontoane plutitoare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Sistem</a:t>
            </a:r>
            <a:r>
              <a:rPr lang="en-US" sz="2200" dirty="0"/>
              <a:t> de </a:t>
            </a:r>
            <a:r>
              <a:rPr lang="en-US" sz="2200" dirty="0" err="1"/>
              <a:t>fixare</a:t>
            </a:r>
            <a:r>
              <a:rPr lang="en-US" sz="2200" dirty="0"/>
              <a:t> </a:t>
            </a:r>
            <a:r>
              <a:rPr lang="ro-RO" sz="2200" dirty="0"/>
              <a:t>cu</a:t>
            </a:r>
            <a:r>
              <a:rPr lang="en-US" sz="2200" dirty="0"/>
              <a:t> </a:t>
            </a:r>
            <a:r>
              <a:rPr lang="en-US" sz="2200" dirty="0" err="1"/>
              <a:t>coloane</a:t>
            </a:r>
            <a:r>
              <a:rPr lang="en-US" sz="2200" dirty="0"/>
              <a:t> </a:t>
            </a:r>
            <a:r>
              <a:rPr lang="en-US" sz="2200" dirty="0" err="1"/>
              <a:t>forate</a:t>
            </a:r>
            <a:r>
              <a:rPr lang="en-US" sz="2200" dirty="0"/>
              <a:t> </a:t>
            </a:r>
            <a:r>
              <a:rPr lang="ro-RO" sz="2200" dirty="0"/>
              <a:t>î</a:t>
            </a:r>
            <a:r>
              <a:rPr lang="en-US" sz="2200" dirty="0"/>
              <a:t>n ap</a:t>
            </a:r>
            <a:r>
              <a:rPr lang="ro-RO" sz="2200" dirty="0"/>
              <a:t>ă cu</a:t>
            </a:r>
            <a:r>
              <a:rPr lang="en-US" sz="2200" dirty="0"/>
              <a:t> Ø=600 mm </a:t>
            </a:r>
            <a:r>
              <a:rPr lang="ro-RO" sz="2200" dirty="0"/>
              <a:t>și</a:t>
            </a:r>
            <a:r>
              <a:rPr lang="en-US" sz="2200" dirty="0"/>
              <a:t> </a:t>
            </a:r>
            <a:r>
              <a:rPr lang="en-US" sz="2200" dirty="0" err="1"/>
              <a:t>colier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preluarea</a:t>
            </a:r>
            <a:r>
              <a:rPr lang="en-US" sz="2200" dirty="0"/>
              <a:t> </a:t>
            </a:r>
            <a:r>
              <a:rPr lang="en-US" sz="2200" dirty="0" err="1"/>
              <a:t>diferen</a:t>
            </a:r>
            <a:r>
              <a:rPr lang="ro-RO" sz="2200" dirty="0"/>
              <a:t>ț</a:t>
            </a:r>
            <a:r>
              <a:rPr lang="en-US" sz="2200" dirty="0" err="1"/>
              <a:t>elor</a:t>
            </a:r>
            <a:r>
              <a:rPr lang="en-US" sz="2200" dirty="0"/>
              <a:t> de </a:t>
            </a:r>
            <a:r>
              <a:rPr lang="en-US" sz="2200" dirty="0" err="1"/>
              <a:t>nivel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Cu sistem de protecție anti-gheață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 err="1"/>
              <a:t>Fară</a:t>
            </a:r>
            <a:r>
              <a:rPr lang="ro-RO" sz="2200" dirty="0"/>
              <a:t> acces de la mal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C2264-F922-4C17-861A-43BA4371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23678"/>
            <a:ext cx="382862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7283152" cy="569218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Puncte de observație de tip 2 - Geamanduri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5256584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Situate în baia </a:t>
            </a:r>
            <a:r>
              <a:rPr lang="ro-RO" sz="2200" dirty="0" err="1"/>
              <a:t>Musura</a:t>
            </a:r>
            <a:r>
              <a:rPr lang="ro-RO" sz="2200" dirty="0"/>
              <a:t> și în zona </a:t>
            </a:r>
            <a:r>
              <a:rPr lang="ro-RO" sz="2200" dirty="0" err="1"/>
              <a:t>Ciotic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Număr mai redus de senzori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Fixate de fundul apei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2B3A0-1224-49EC-AEB9-A59080472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556792"/>
            <a:ext cx="1440160" cy="135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D0440-827C-44C6-90B4-A0E37137E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967490"/>
            <a:ext cx="2088232" cy="15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Puncte de observație de tip 3 – Stații costiere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5544616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Stația costieră (CG) este un sistem instrumentat autonom instalat pe un pilon cu o bază cimentată pe fundul apei.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Sistemul integrează o stație meteorologică în partea superioară a pilonului, câteva instrumente la adâncimea de 5m și un instrument la fundul apei.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Tip constructiv - stâlp articulat echipat cu senzori.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Comportament bun în condiții de furtună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AE6EA-562D-487A-8CF2-D82F836F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17" y="1556792"/>
            <a:ext cx="1550221" cy="28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139702"/>
            <a:ext cx="4752528" cy="64807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CAPITOL </a:t>
            </a:r>
            <a:r>
              <a:rPr lang="ro-RO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1840" y="2859782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Activit</a:t>
            </a:r>
            <a:r>
              <a:rPr kumimoji="0" lang="ro-R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ăți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DANS2 referitoare la </a:t>
            </a:r>
            <a:r>
              <a:rPr kumimoji="0" lang="ro-R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Supersite-ul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Delta Dunării</a:t>
            </a:r>
          </a:p>
        </p:txBody>
      </p:sp>
    </p:spTree>
    <p:extLst>
      <p:ext uri="{BB962C8B-B14F-4D97-AF65-F5344CB8AC3E}">
        <p14:creationId xmlns:p14="http://schemas.microsoft.com/office/powerpoint/2010/main" val="56187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Obiective principale DANS2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07654"/>
            <a:ext cx="8352928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Finalizarea aplicației europene pentru proiectul major, pentru depunere la Comisia Europeană în vederea evaluării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Pregătirea fazei de implementare prin activități legate </a:t>
            </a:r>
            <a:r>
              <a:rPr lang="ro-RO" sz="2200" dirty="0" err="1"/>
              <a:t>benchmarking</a:t>
            </a:r>
            <a:r>
              <a:rPr lang="ro-RO" sz="2200" dirty="0"/>
              <a:t> echipamente, scriere caiete de sarcini și de documentații de licitație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Menținerea  legăturii cu partenerii europeni DANUBIUS-RI și </a:t>
            </a:r>
            <a:r>
              <a:rPr lang="ro-RO" sz="2200" dirty="0" err="1"/>
              <a:t>reafimarea</a:t>
            </a:r>
            <a:r>
              <a:rPr lang="ro-RO" sz="2200" dirty="0"/>
              <a:t> rolului de lider al României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Actualizarea planului de implementare și a analizei cost-beneficiu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Extinderea rețelei de potențiali utilizatori ai infrastructurii la nivel regional și european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103600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Activități comune referitoare la Hub și </a:t>
            </a:r>
            <a:r>
              <a:rPr lang="ro-RO" sz="2800" b="1" dirty="0" err="1">
                <a:solidFill>
                  <a:srgbClr val="23AAE1"/>
                </a:solidFill>
                <a:latin typeface="Trebuchet MS" pitchFamily="34" charset="0"/>
              </a:rPr>
              <a:t>Supersite</a:t>
            </a:r>
            <a:endParaRPr lang="ro-RO" sz="2800" b="1" dirty="0">
              <a:solidFill>
                <a:srgbClr val="23AAE1"/>
              </a:solidFill>
              <a:latin typeface="Trebuchet MS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8352928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S1.1 - Servicii de consultanță pentru elaborarea documentațiilor de achiziție pentru Hub și </a:t>
            </a:r>
            <a:r>
              <a:rPr lang="ro-RO" sz="2200" dirty="0" err="1"/>
              <a:t>Supersite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S1.2 - Actualizarea planului de implementare a proiectului major (inclusiv planificarea achizițiilor și a lucrărilor de execuție pentru Hub și </a:t>
            </a:r>
            <a:r>
              <a:rPr lang="ro-RO" sz="2200" dirty="0" err="1"/>
              <a:t>Supersite</a:t>
            </a:r>
            <a:r>
              <a:rPr lang="ro-RO" sz="22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S1.4 - Elaborare specificații tehnice pentru realizarea documentațiilor de licitație pentru </a:t>
            </a:r>
            <a:r>
              <a:rPr lang="ro-RO" sz="2200" dirty="0" err="1"/>
              <a:t>Supersite</a:t>
            </a:r>
            <a:r>
              <a:rPr lang="ro-RO" sz="2200" dirty="0"/>
              <a:t>  - echipamente, nave, etc.</a:t>
            </a:r>
          </a:p>
        </p:txBody>
      </p:sp>
    </p:spTree>
    <p:extLst>
      <p:ext uri="{BB962C8B-B14F-4D97-AF65-F5344CB8AC3E}">
        <p14:creationId xmlns:p14="http://schemas.microsoft.com/office/powerpoint/2010/main" val="343000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4042792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>
                <a:solidFill>
                  <a:srgbClr val="23AAE1"/>
                </a:solidFill>
                <a:latin typeface="Trebuchet MS" pitchFamily="34" charset="0"/>
              </a:rPr>
              <a:t>Cuprins</a:t>
            </a:r>
            <a:endParaRPr lang="ro-RO" sz="2800" b="1" dirty="0">
              <a:solidFill>
                <a:srgbClr val="23AAE1"/>
              </a:solidFill>
              <a:latin typeface="Trebuchet MS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347614"/>
            <a:ext cx="871296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Poziția </a:t>
            </a:r>
            <a:r>
              <a:rPr kumimoji="0" 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Supersite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-ului Delta Dunării în contextul Danubius-RI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Supersite-ul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Delta Dunării – privire generală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Stațiile de cercetare în teren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Puncte de observație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Activit</a:t>
            </a:r>
            <a:r>
              <a:rPr kumimoji="0" 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ăți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DANS2 referitoare la </a:t>
            </a:r>
            <a:r>
              <a:rPr kumimoji="0" 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Supersite-ul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Delta Dunării</a:t>
            </a:r>
          </a:p>
        </p:txBody>
      </p:sp>
    </p:spTree>
    <p:extLst>
      <p:ext uri="{BB962C8B-B14F-4D97-AF65-F5344CB8AC3E}">
        <p14:creationId xmlns:p14="http://schemas.microsoft.com/office/powerpoint/2010/main" val="337343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Activități referitoare studii complementare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8352928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S2.1 - Evaluarea impactului asupra mediului (EIA) pentru Hub și </a:t>
            </a:r>
            <a:r>
              <a:rPr lang="ro-RO" sz="2200" dirty="0" err="1"/>
              <a:t>Supersite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S2.2 - Utilizarea și eliminarea în condiții de siguranță a substanțelor chimice de laborator pentru Hub și </a:t>
            </a:r>
            <a:r>
              <a:rPr lang="ro-RO" sz="2200" dirty="0" err="1"/>
              <a:t>Supersite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S2.3 -	Evaluare adecvată pentru siturile Natura 2000 pentru </a:t>
            </a:r>
            <a:r>
              <a:rPr lang="ro-RO" sz="2200" dirty="0" err="1"/>
              <a:t>Supersite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S2.4 - Elemente de bază privind evaluarea riscurilor și vulnerabilităților la adaptarea la schimbările climatice pentru </a:t>
            </a:r>
            <a:r>
              <a:rPr lang="ro-RO" sz="2200" dirty="0" err="1"/>
              <a:t>Supersite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S2.5 - Evaluarea emisiilor de gaze cu efect de seră conform metodologiei amprentei de carbon a BE pentru Hub și </a:t>
            </a:r>
            <a:r>
              <a:rPr lang="ro-RO" sz="2200" dirty="0" err="1"/>
              <a:t>Supersite</a:t>
            </a:r>
            <a:r>
              <a:rPr lang="ro-RO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901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Studii complementare – derulare și control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8352928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Toate aceste activități vor cuprinde achiziții de servicii prin proceduri deschise publicate în SEAP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Studiile vor fi realizate conform dispozițiilor și reglementărilor legale naționale și europene iar rezultatele vor fi evaluate de JASPERS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Rolul partenerilor DANS2 constă în: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realizarea documentațiilor de licitație,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derularea procedurilor de achiziție,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furnizarea datelor de bază necesare studiilor,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urmărirea modului în care sunt realizate aceste studii.</a:t>
            </a:r>
          </a:p>
        </p:txBody>
      </p:sp>
    </p:spTree>
    <p:extLst>
      <p:ext uri="{BB962C8B-B14F-4D97-AF65-F5344CB8AC3E}">
        <p14:creationId xmlns:p14="http://schemas.microsoft.com/office/powerpoint/2010/main" val="97279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Activități de proiectare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8352928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S3.6 - Proiectare DDE pentru </a:t>
            </a:r>
            <a:r>
              <a:rPr lang="ro-RO" sz="2200" dirty="0" err="1"/>
              <a:t>Supersite</a:t>
            </a:r>
            <a:r>
              <a:rPr lang="ro-RO" sz="2200" dirty="0"/>
              <a:t>  (pentru stațiile de teren Grindu, Tulcea, Chilia Veche, Sf. Gheorghe, Jurilovca)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S3.7 - Elaborarea și depunerea documentației pentru autorizarea lucrărilor de construcție pentru </a:t>
            </a:r>
            <a:r>
              <a:rPr lang="ro-RO" sz="2200" dirty="0" err="1"/>
              <a:t>Supersite</a:t>
            </a:r>
            <a:r>
              <a:rPr lang="ro-RO" sz="2200" dirty="0"/>
              <a:t> (pentru stațiile de teren Grindu, Tulcea, Chilia Veche, Sf. Gheorghe, Jurilovca)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13232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DDE (Detalii De Execuție)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419622"/>
            <a:ext cx="835292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În baza Proiectului Tehnic (PT) si a Detaliilor De </a:t>
            </a:r>
            <a:r>
              <a:rPr lang="ro-RO" sz="2200" dirty="0" err="1"/>
              <a:t>Executie</a:t>
            </a:r>
            <a:r>
              <a:rPr lang="ro-RO" sz="2200" dirty="0"/>
              <a:t> (DDE) se pot realiza lucrările de construcție, se poate întocmi de către dirigentele de șantier Cartea Construcției, recepția lucrărilor pe faze determinante și recepția finală a </a:t>
            </a:r>
            <a:r>
              <a:rPr lang="ro-RO" sz="2200" dirty="0" err="1"/>
              <a:t>cladirii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Cuprinde reprezentări grafice și piese scrise pentru explicitarea reprezentărilor grafice, detalierea </a:t>
            </a:r>
            <a:r>
              <a:rPr lang="ro-RO" sz="2200" dirty="0" err="1"/>
              <a:t>soluţiilor</a:t>
            </a:r>
            <a:r>
              <a:rPr lang="ro-RO" sz="2200" dirty="0"/>
              <a:t> tehnice, indicarea dimensiunilor, materialelor, tehnologiilor de </a:t>
            </a:r>
            <a:r>
              <a:rPr lang="ro-RO" sz="2200" dirty="0" err="1"/>
              <a:t>execuţie</a:t>
            </a:r>
            <a:r>
              <a:rPr lang="ro-RO" sz="2200" dirty="0"/>
              <a:t>, precum </a:t>
            </a:r>
            <a:r>
              <a:rPr lang="ro-RO" sz="2200" dirty="0" err="1"/>
              <a:t>şi</a:t>
            </a:r>
            <a:r>
              <a:rPr lang="ro-RO" sz="2200" dirty="0"/>
              <a:t> legăturilor între elementele constructive structurale/nestructurale ale obiectivului de </a:t>
            </a:r>
            <a:r>
              <a:rPr lang="ro-RO" sz="2200" dirty="0" err="1"/>
              <a:t>investiţii</a:t>
            </a:r>
            <a:endParaRPr lang="ro-R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Activități necesare: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Întocmirea documentelor de Licitație pentru elaborator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Elaborarea Detaliilor De </a:t>
            </a:r>
            <a:r>
              <a:rPr lang="ro-RO" sz="2200" dirty="0" err="1"/>
              <a:t>Execuţie</a:t>
            </a:r>
            <a:r>
              <a:rPr lang="ro-RO" sz="2200" dirty="0"/>
              <a:t> în </a:t>
            </a:r>
            <a:r>
              <a:rPr lang="ro-RO" sz="2200" dirty="0" err="1"/>
              <a:t>condiţiile</a:t>
            </a:r>
            <a:r>
              <a:rPr lang="ro-RO" sz="2200" dirty="0"/>
              <a:t> legii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Verificarea DDE pentru </a:t>
            </a:r>
            <a:r>
              <a:rPr lang="ro-RO" sz="2200" dirty="0" err="1"/>
              <a:t>cerinţele</a:t>
            </a:r>
            <a:r>
              <a:rPr lang="ro-RO" sz="2200" dirty="0"/>
              <a:t> </a:t>
            </a:r>
            <a:r>
              <a:rPr lang="ro-RO" sz="2200" dirty="0" err="1"/>
              <a:t>esenţiale</a:t>
            </a:r>
            <a:r>
              <a:rPr lang="ro-RO" sz="2200" dirty="0"/>
              <a:t> de calitate în </a:t>
            </a:r>
            <a:r>
              <a:rPr lang="ro-RO" sz="2200" dirty="0" err="1"/>
              <a:t>construcţii</a:t>
            </a:r>
            <a:r>
              <a:rPr lang="ro-RO" sz="2200" dirty="0"/>
              <a:t> de către verificatori tehnici </a:t>
            </a:r>
            <a:r>
              <a:rPr lang="ro-RO" sz="2200" dirty="0" err="1"/>
              <a:t>atestaţi</a:t>
            </a:r>
            <a:r>
              <a:rPr lang="ro-RO" sz="2200" dirty="0"/>
              <a:t> în </a:t>
            </a:r>
            <a:r>
              <a:rPr lang="ro-RO" sz="2200" dirty="0" err="1"/>
              <a:t>condiţiile</a:t>
            </a:r>
            <a:r>
              <a:rPr lang="ro-RO" sz="2200" dirty="0"/>
              <a:t> legii</a:t>
            </a:r>
          </a:p>
        </p:txBody>
      </p:sp>
    </p:spTree>
    <p:extLst>
      <p:ext uri="{BB962C8B-B14F-4D97-AF65-F5344CB8AC3E}">
        <p14:creationId xmlns:p14="http://schemas.microsoft.com/office/powerpoint/2010/main" val="4054609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19256" cy="569218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DTAC (Documentație Tehnică pentru obținerea Autorizației de construire)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8352928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/>
              <a:t>Întocmită de către un arhitect cu drept de semnătură și ingineri de rezistență și instalații, însușită de verificator sau expert tehnic și a avizelor obținute de la autoritățile avizatoare specificate și solicitate prin certificatul de urbanism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200" dirty="0"/>
              <a:t>Activități necesare: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Prelungirea Certificatelor de Urbanism obținute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Refacerea Avizelor expirate (ENEL, APM, etc.)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200" dirty="0"/>
              <a:t>Redactarea Documentației Tehnice</a:t>
            </a:r>
          </a:p>
        </p:txBody>
      </p:sp>
    </p:spTree>
    <p:extLst>
      <p:ext uri="{BB962C8B-B14F-4D97-AF65-F5344CB8AC3E}">
        <p14:creationId xmlns:p14="http://schemas.microsoft.com/office/powerpoint/2010/main" val="1125890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003232" cy="18002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23AAE1"/>
                </a:solidFill>
                <a:latin typeface="Trebuchet MS" pitchFamily="34" charset="0"/>
              </a:rPr>
              <a:t>Mulţumesc</a:t>
            </a:r>
            <a:r>
              <a:rPr lang="en-US" sz="6000" b="1" dirty="0">
                <a:solidFill>
                  <a:srgbClr val="23AAE1"/>
                </a:solidFill>
                <a:latin typeface="Trebuchet MS" pitchFamily="34" charset="0"/>
              </a:rPr>
              <a:t>!</a:t>
            </a:r>
            <a:endParaRPr lang="ro-RO" sz="6000" b="1" dirty="0">
              <a:solidFill>
                <a:srgbClr val="23AA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139702"/>
            <a:ext cx="4752528" cy="64807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CAPITOL 1</a:t>
            </a:r>
            <a:endParaRPr lang="ro-RO" sz="3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1920" y="2859782"/>
            <a:ext cx="47525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6245D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Supersite-ul</a:t>
            </a: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26245D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Delta Dunării – componentă a DANUBIUS-RI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4042792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DANUBIUS-RI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D1936-63B6-4906-8547-771EF7940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7574"/>
            <a:ext cx="4036579" cy="34101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A3B712D-B2B5-4EE8-8C48-F9F49900BCE1}"/>
              </a:ext>
            </a:extLst>
          </p:cNvPr>
          <p:cNvSpPr/>
          <p:nvPr/>
        </p:nvSpPr>
        <p:spPr>
          <a:xfrm>
            <a:off x="5724128" y="271576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5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4042792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Conceptul de </a:t>
            </a:r>
            <a:r>
              <a:rPr lang="ro-RO" sz="2800" b="1" dirty="0" err="1">
                <a:solidFill>
                  <a:srgbClr val="23AAE1"/>
                </a:solidFill>
                <a:latin typeface="Trebuchet MS" pitchFamily="34" charset="0"/>
              </a:rPr>
              <a:t>supersite</a:t>
            </a:r>
            <a:endParaRPr lang="ro-RO" sz="2800" b="1" dirty="0">
              <a:solidFill>
                <a:srgbClr val="23AAE1"/>
              </a:solidFill>
              <a:latin typeface="Trebuchet MS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8136904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200" dirty="0">
                <a:solidFill>
                  <a:srgbClr val="26245D"/>
                </a:solidFill>
              </a:rPr>
              <a:t>Componente ale Danubius-RI care reprezintă zonele de testare a ideilor științifice de excelență ale Danubius-RI și unde vor fi rafinate și dezvoltate noile concepte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200" dirty="0">
                <a:solidFill>
                  <a:srgbClr val="26245D"/>
                </a:solidFill>
              </a:rPr>
              <a:t>Sunt laboratoare naturale de observație, cercetare, modelare și inovare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200" dirty="0">
                <a:solidFill>
                  <a:srgbClr val="26245D"/>
                </a:solidFill>
              </a:rPr>
              <a:t>Locații de importanță științifică majoră, acoperind </a:t>
            </a:r>
            <a:r>
              <a:rPr lang="ro-RO" sz="2200" dirty="0" err="1">
                <a:solidFill>
                  <a:srgbClr val="26245D"/>
                </a:solidFill>
              </a:rPr>
              <a:t>întreagul</a:t>
            </a:r>
            <a:r>
              <a:rPr lang="ro-RO" sz="2200" dirty="0">
                <a:solidFill>
                  <a:srgbClr val="26245D"/>
                </a:solidFill>
              </a:rPr>
              <a:t> sistem fluvial de la izvoare și până la mare (“</a:t>
            </a:r>
            <a:r>
              <a:rPr lang="ro-RO" sz="2200" dirty="0" err="1">
                <a:solidFill>
                  <a:srgbClr val="26245D"/>
                </a:solidFill>
              </a:rPr>
              <a:t>source</a:t>
            </a:r>
            <a:r>
              <a:rPr lang="ro-RO" sz="2200" dirty="0">
                <a:solidFill>
                  <a:srgbClr val="26245D"/>
                </a:solidFill>
              </a:rPr>
              <a:t> </a:t>
            </a:r>
            <a:r>
              <a:rPr lang="ro-RO" sz="2200" dirty="0" err="1">
                <a:solidFill>
                  <a:srgbClr val="26245D"/>
                </a:solidFill>
              </a:rPr>
              <a:t>to</a:t>
            </a:r>
            <a:r>
              <a:rPr lang="ro-RO" sz="2200" dirty="0">
                <a:solidFill>
                  <a:srgbClr val="26245D"/>
                </a:solidFill>
              </a:rPr>
              <a:t> </a:t>
            </a:r>
            <a:r>
              <a:rPr lang="ro-RO" sz="2200" dirty="0" err="1">
                <a:solidFill>
                  <a:srgbClr val="26245D"/>
                </a:solidFill>
              </a:rPr>
              <a:t>sink</a:t>
            </a:r>
            <a:r>
              <a:rPr lang="ro-RO" sz="2200" dirty="0">
                <a:solidFill>
                  <a:srgbClr val="26245D"/>
                </a:solidFill>
              </a:rPr>
              <a:t>”)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4042792" cy="569218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Rolul </a:t>
            </a:r>
            <a:r>
              <a:rPr lang="ro-RO" sz="2800" b="1" dirty="0" err="1">
                <a:solidFill>
                  <a:srgbClr val="23AAE1"/>
                </a:solidFill>
                <a:latin typeface="Trebuchet MS" pitchFamily="34" charset="0"/>
              </a:rPr>
              <a:t>supersite</a:t>
            </a:r>
            <a:r>
              <a:rPr lang="ro-RO" sz="2800" b="1" dirty="0">
                <a:solidFill>
                  <a:srgbClr val="23AAE1"/>
                </a:solidFill>
                <a:latin typeface="Trebuchet MS" pitchFamily="34" charset="0"/>
              </a:rPr>
              <a:t>-urilor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556792"/>
            <a:ext cx="8136904" cy="281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Acces la sisteme fluviu-mare unice, de interes științific major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Să nu duplice monitorizarea existentă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Să construiască pe baza infrastructurii existente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Mai multe puncte de observație în adunarea de date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Delimitare definită științific a extinderii, fără pre-limitări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Deschidere către cercetare și educație la nivel european și global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Deschidere asupra întregului sistem fluviu-mare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26245D"/>
                </a:solidFill>
              </a:rPr>
              <a:t>Sprijinirea planurilor de management integrat prin știință de excelență</a:t>
            </a:r>
          </a:p>
        </p:txBody>
      </p:sp>
    </p:spTree>
    <p:extLst>
      <p:ext uri="{BB962C8B-B14F-4D97-AF65-F5344CB8AC3E}">
        <p14:creationId xmlns:p14="http://schemas.microsoft.com/office/powerpoint/2010/main" val="351858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139702"/>
            <a:ext cx="4752528" cy="64807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CAPITOL </a:t>
            </a:r>
            <a:r>
              <a:rPr lang="ro-RO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1920" y="2859782"/>
            <a:ext cx="47525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6245D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Supersite-ul</a:t>
            </a: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26245D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Delta Dunării – Privire generală</a:t>
            </a:r>
          </a:p>
        </p:txBody>
      </p:sp>
    </p:spTree>
    <p:extLst>
      <p:ext uri="{BB962C8B-B14F-4D97-AF65-F5344CB8AC3E}">
        <p14:creationId xmlns:p14="http://schemas.microsoft.com/office/powerpoint/2010/main" val="193190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DCE9E-CBC1-4B2E-A68D-7404FEDD2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15566"/>
            <a:ext cx="5472608" cy="35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0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139702"/>
            <a:ext cx="4752528" cy="64807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CAPITOL </a:t>
            </a:r>
            <a:r>
              <a:rPr lang="ro-RO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1840" y="2859782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26245D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Stații de cercetare în teren</a:t>
            </a:r>
          </a:p>
        </p:txBody>
      </p:sp>
    </p:spTree>
    <p:extLst>
      <p:ext uri="{BB962C8B-B14F-4D97-AF65-F5344CB8AC3E}">
        <p14:creationId xmlns:p14="http://schemas.microsoft.com/office/powerpoint/2010/main" val="64937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1961</Words>
  <Application>Microsoft Office PowerPoint</Application>
  <PresentationFormat>On-screen Show (16:9)</PresentationFormat>
  <Paragraphs>460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Trebuchet MS</vt:lpstr>
      <vt:lpstr>Wingdings</vt:lpstr>
      <vt:lpstr>Wingdings 3</vt:lpstr>
      <vt:lpstr>Office Theme</vt:lpstr>
      <vt:lpstr>Supersite-ul  Delta Dunării  Conf. Dr. Ing. Viorel Gh. Ungureanu GeoEcoMar București</vt:lpstr>
      <vt:lpstr>Cuprins</vt:lpstr>
      <vt:lpstr>CAPITOL 1</vt:lpstr>
      <vt:lpstr>DANUBIUS-RI</vt:lpstr>
      <vt:lpstr>Conceptul de supersite</vt:lpstr>
      <vt:lpstr>Rolul supersite-urilor</vt:lpstr>
      <vt:lpstr>CAPITOL 2</vt:lpstr>
      <vt:lpstr>PowerPoint Presentation</vt:lpstr>
      <vt:lpstr>CAPITOL 3</vt:lpstr>
      <vt:lpstr>Stații de teren – localizare și rol</vt:lpstr>
      <vt:lpstr>Stații de teren</vt:lpstr>
      <vt:lpstr>CAPITOL 4</vt:lpstr>
      <vt:lpstr>Puncte de observație</vt:lpstr>
      <vt:lpstr>Puncte de observație de tip 1 - Containere</vt:lpstr>
      <vt:lpstr>Puncte de observație de tip 2 - Geamanduri</vt:lpstr>
      <vt:lpstr>Puncte de observație de tip 3 – Stații costiere</vt:lpstr>
      <vt:lpstr>CAPITOL 5</vt:lpstr>
      <vt:lpstr>Obiective principale DANS2</vt:lpstr>
      <vt:lpstr>Activități comune referitoare la Hub și Supersite</vt:lpstr>
      <vt:lpstr>Activități referitoare studii complementare</vt:lpstr>
      <vt:lpstr>Studii complementare – derulare și control</vt:lpstr>
      <vt:lpstr>Activități de proiectare</vt:lpstr>
      <vt:lpstr>DDE (Detalii De Execuție)</vt:lpstr>
      <vt:lpstr>DTAC (Documentație Tehnică pentru obținerea Autorizației de construire)</vt:lpstr>
      <vt:lpstr>Mulţumesc!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PREZENTARE</dc:title>
  <dc:creator>Admin</dc:creator>
  <cp:lastModifiedBy>Gigi Ungureanu</cp:lastModifiedBy>
  <cp:revision>28</cp:revision>
  <dcterms:created xsi:type="dcterms:W3CDTF">2021-01-08T08:28:57Z</dcterms:created>
  <dcterms:modified xsi:type="dcterms:W3CDTF">2021-01-20T21:12:32Z</dcterms:modified>
</cp:coreProperties>
</file>